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7"/>
  </p:notesMasterIdLst>
  <p:handoutMasterIdLst>
    <p:handoutMasterId r:id="rId18"/>
  </p:handoutMasterIdLst>
  <p:sldIdLst>
    <p:sldId id="727" r:id="rId5"/>
    <p:sldId id="729" r:id="rId6"/>
    <p:sldId id="731" r:id="rId7"/>
    <p:sldId id="724" r:id="rId8"/>
    <p:sldId id="735" r:id="rId9"/>
    <p:sldId id="736" r:id="rId10"/>
    <p:sldId id="710" r:id="rId11"/>
    <p:sldId id="728" r:id="rId12"/>
    <p:sldId id="737" r:id="rId13"/>
    <p:sldId id="739" r:id="rId14"/>
    <p:sldId id="699" r:id="rId15"/>
    <p:sldId id="732" r:id="rId16"/>
  </p:sldIdLst>
  <p:sldSz cx="9144000" cy="5143500" type="screen16x9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inda Walker" initials="" lastIdx="1" clrIdx="0"/>
  <p:cmAuthor id="1" name="Melinda Walker" initials="MW" lastIdx="5" clrIdx="1">
    <p:extLst>
      <p:ext uri="{19B8F6BF-5375-455C-9EA6-DF929625EA0E}">
        <p15:presenceInfo xmlns:p15="http://schemas.microsoft.com/office/powerpoint/2012/main" userId="f130b80a-b0d3-4e2b-8db4-ab366dfdbfbb" providerId="Windows Live"/>
      </p:ext>
    </p:extLst>
  </p:cmAuthor>
  <p:cmAuthor id="2" name="Melinda Walker" initials="MW [2]" lastIdx="16" clrIdx="2">
    <p:extLst>
      <p:ext uri="{19B8F6BF-5375-455C-9EA6-DF929625EA0E}">
        <p15:presenceInfo xmlns:p15="http://schemas.microsoft.com/office/powerpoint/2012/main" userId="S::melinda.walker@redriver.com::77b90d44-2892-46ee-8530-6eee99b263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A4AF"/>
    <a:srgbClr val="243645"/>
    <a:srgbClr val="A40015"/>
    <a:srgbClr val="A93439"/>
    <a:srgbClr val="647380"/>
    <a:srgbClr val="96AD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6" autoAdjust="0"/>
    <p:restoredTop sz="77959" autoAdjust="0"/>
  </p:normalViewPr>
  <p:slideViewPr>
    <p:cSldViewPr snapToGrid="0">
      <p:cViewPr varScale="1">
        <p:scale>
          <a:sx n="115" d="100"/>
          <a:sy n="115" d="100"/>
        </p:scale>
        <p:origin x="1356" y="96"/>
      </p:cViewPr>
      <p:guideLst>
        <p:guide orient="horz" pos="159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4.5428733674048836E-3"/>
                  <c:y val="-2.8202118637899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3F-42BF-A3AB-3D54C6A9ED15}"/>
                </c:ext>
              </c:extLst>
            </c:dLbl>
            <c:dLbl>
              <c:idx val="1"/>
              <c:layout>
                <c:manualLayout>
                  <c:x val="0"/>
                  <c:y val="-3.1335687375443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3F-42BF-A3AB-3D54C6A9ED15}"/>
                </c:ext>
              </c:extLst>
            </c:dLbl>
            <c:dLbl>
              <c:idx val="2"/>
              <c:layout>
                <c:manualLayout>
                  <c:x val="-1.3628620102214693E-2"/>
                  <c:y val="-8.7739924651242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3F-42BF-A3AB-3D54C6A9ED15}"/>
                </c:ext>
              </c:extLst>
            </c:dLbl>
            <c:dLbl>
              <c:idx val="3"/>
              <c:layout>
                <c:manualLayout>
                  <c:x val="-2.4985803520726942E-2"/>
                  <c:y val="-7.5205649701064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3F-42BF-A3AB-3D54C6A9ED15}"/>
                </c:ext>
              </c:extLst>
            </c:dLbl>
            <c:dLbl>
              <c:idx val="4"/>
              <c:layout>
                <c:manualLayout>
                  <c:x val="-1.3628620102214568E-2"/>
                  <c:y val="-5.6404237275798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3F-42BF-A3AB-3D54C6A9ED15}"/>
                </c:ext>
              </c:extLst>
            </c:dLbl>
            <c:dLbl>
              <c:idx val="5"/>
              <c:layout>
                <c:manualLayout>
                  <c:x val="-1.1357183418512376E-2"/>
                  <c:y val="-7.5205649701064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3F-42BF-A3AB-3D54C6A9ED15}"/>
                </c:ext>
              </c:extLst>
            </c:dLbl>
            <c:dLbl>
              <c:idx val="6"/>
              <c:layout>
                <c:manualLayout>
                  <c:x val="-2.2714366837024418E-3"/>
                  <c:y val="-5.9537806013343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53F-42BF-A3AB-3D54C6A9ED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'costs (20)'!$A$3:$A$9</c:f>
              <c:strCache>
                <c:ptCount val="7"/>
                <c:pt idx="0">
                  <c:v>June</c:v>
                </c:pt>
                <c:pt idx="1">
                  <c:v>July</c:v>
                </c:pt>
                <c:pt idx="2">
                  <c:v>Aug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Dec</c:v>
                </c:pt>
              </c:strCache>
            </c:strRef>
          </c:cat>
          <c:val>
            <c:numRef>
              <c:f>'costs (20)'!$B$3:$B$9</c:f>
              <c:numCache>
                <c:formatCode>_("$"* #,##0.00_);_("$"* \(#,##0.00\);_("$"* "-"??_);_(@_)</c:formatCode>
                <c:ptCount val="7"/>
                <c:pt idx="0">
                  <c:v>15900.9084124444</c:v>
                </c:pt>
                <c:pt idx="1">
                  <c:v>10894.525868766599</c:v>
                </c:pt>
                <c:pt idx="2">
                  <c:v>9250.9066273305998</c:v>
                </c:pt>
                <c:pt idx="3">
                  <c:v>9628.7524774189005</c:v>
                </c:pt>
                <c:pt idx="4">
                  <c:v>9460.44</c:v>
                </c:pt>
                <c:pt idx="5">
                  <c:v>9406.33</c:v>
                </c:pt>
                <c:pt idx="6">
                  <c:v>9491.15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53F-42BF-A3AB-3D54C6A9E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8360112"/>
        <c:axId val="338356784"/>
      </c:lineChart>
      <c:catAx>
        <c:axId val="33836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356784"/>
        <c:crosses val="autoZero"/>
        <c:auto val="1"/>
        <c:lblAlgn val="ctr"/>
        <c:lblOffset val="100"/>
        <c:noMultiLvlLbl val="0"/>
      </c:catAx>
      <c:valAx>
        <c:axId val="338356784"/>
        <c:scaling>
          <c:orientation val="minMax"/>
        </c:scaling>
        <c:delete val="0"/>
        <c:axPos val="l"/>
        <c:numFmt formatCode="_(&quot;$&quot;* #,##0.00_);_(&quot;$&quot;* \(#,##0.00\);_(&quot;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360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KearneyCostsQ4!$C$1</c:f>
              <c:strCache>
                <c:ptCount val="1"/>
                <c:pt idx="0">
                  <c:v>EC2-Other($)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KearneyCostsQ4!$A$2:$B$7</c:f>
              <c:strCache>
                <c:ptCount val="6"/>
                <c:pt idx="0">
                  <c:v>Jul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</c:strCache>
            </c:strRef>
          </c:cat>
          <c:val>
            <c:numRef>
              <c:f>KearneyCostsQ4!$C$2:$C$7</c:f>
              <c:numCache>
                <c:formatCode>_("$"* #,##0.00_);_("$"* \(#,##0.00\);_("$"* "-"??_);_(@_)</c:formatCode>
                <c:ptCount val="6"/>
                <c:pt idx="0">
                  <c:v>9734.2716681777001</c:v>
                </c:pt>
                <c:pt idx="1">
                  <c:v>8016.6777052969001</c:v>
                </c:pt>
                <c:pt idx="2">
                  <c:v>8550.8740635244994</c:v>
                </c:pt>
                <c:pt idx="3">
                  <c:v>8345.9352773955998</c:v>
                </c:pt>
                <c:pt idx="4">
                  <c:v>8308.5403944149002</c:v>
                </c:pt>
                <c:pt idx="5">
                  <c:v>8365.8634843275995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25-4635-8C75-29AEF9ADCDB7}"/>
            </c:ext>
          </c:extLst>
        </c:ser>
        <c:ser>
          <c:idx val="1"/>
          <c:order val="1"/>
          <c:tx>
            <c:strRef>
              <c:f>KearneyCostsQ4!$D$1</c:f>
              <c:strCache>
                <c:ptCount val="1"/>
                <c:pt idx="0">
                  <c:v>EC2-Instances($)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KearneyCostsQ4!$A$2:$B$7</c:f>
              <c:strCache>
                <c:ptCount val="6"/>
                <c:pt idx="0">
                  <c:v>Jul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</c:strCache>
            </c:strRef>
          </c:cat>
          <c:val>
            <c:numRef>
              <c:f>KearneyCostsQ4!$D$2:$D$7</c:f>
              <c:numCache>
                <c:formatCode>_("$"* #,##0.00_);_("$"* \(#,##0.00\);_("$"* "-"??_);_(@_)</c:formatCode>
                <c:ptCount val="6"/>
                <c:pt idx="0">
                  <c:v>958.20019303629999</c:v>
                </c:pt>
                <c:pt idx="1">
                  <c:v>957.66815231930002</c:v>
                </c:pt>
                <c:pt idx="2">
                  <c:v>928.34701134759996</c:v>
                </c:pt>
                <c:pt idx="3">
                  <c:v>959.47355324779903</c:v>
                </c:pt>
                <c:pt idx="4">
                  <c:v>932.73675503249899</c:v>
                </c:pt>
                <c:pt idx="5">
                  <c:v>962.33756222939996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25-4635-8C75-29AEF9ADCDB7}"/>
            </c:ext>
          </c:extLst>
        </c:ser>
        <c:ser>
          <c:idx val="2"/>
          <c:order val="2"/>
          <c:tx>
            <c:strRef>
              <c:f>KearneyCostsQ4!$E$1</c:f>
              <c:strCache>
                <c:ptCount val="1"/>
                <c:pt idx="0">
                  <c:v>VPC($)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KearneyCostsQ4!$A$2:$B$7</c:f>
              <c:strCache>
                <c:ptCount val="6"/>
                <c:pt idx="0">
                  <c:v>Jul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</c:strCache>
            </c:strRef>
          </c:cat>
          <c:val>
            <c:numRef>
              <c:f>KearneyCostsQ4!$E$2:$E$7</c:f>
              <c:numCache>
                <c:formatCode>_("$"* #,##0.00_);_("$"* \(#,##0.00\);_("$"* "-"??_);_(@_)</c:formatCode>
                <c:ptCount val="6"/>
                <c:pt idx="0">
                  <c:v>164.037601416</c:v>
                </c:pt>
                <c:pt idx="1">
                  <c:v>236.62961815369999</c:v>
                </c:pt>
                <c:pt idx="2">
                  <c:v>109.8109467626</c:v>
                </c:pt>
                <c:pt idx="3">
                  <c:v>114.06214671559999</c:v>
                </c:pt>
                <c:pt idx="4">
                  <c:v>124.60512752459999</c:v>
                </c:pt>
                <c:pt idx="5">
                  <c:v>122.54882909369999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25-4635-8C75-29AEF9ADCDB7}"/>
            </c:ext>
          </c:extLst>
        </c:ser>
        <c:ser>
          <c:idx val="3"/>
          <c:order val="3"/>
          <c:tx>
            <c:strRef>
              <c:f>KearneyCostsQ4!$F$1</c:f>
              <c:strCache>
                <c:ptCount val="1"/>
                <c:pt idx="0">
                  <c:v>EC2-ELB($)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KearneyCostsQ4!$A$2:$B$7</c:f>
              <c:strCache>
                <c:ptCount val="6"/>
                <c:pt idx="0">
                  <c:v>Jul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</c:strCache>
            </c:strRef>
          </c:cat>
          <c:val>
            <c:numRef>
              <c:f>KearneyCostsQ4!$F$2:$F$7</c:f>
              <c:numCache>
                <c:formatCode>_("$"* #,##0.00_);_("$"* \(#,##0.00\);_("$"* "-"??_);_(@_)</c:formatCode>
                <c:ptCount val="6"/>
                <c:pt idx="0">
                  <c:v>16.742809358799999</c:v>
                </c:pt>
                <c:pt idx="1">
                  <c:v>16.743607808699998</c:v>
                </c:pt>
                <c:pt idx="2">
                  <c:v>16.2032408269</c:v>
                </c:pt>
                <c:pt idx="3">
                  <c:v>16.7432543454</c:v>
                </c:pt>
                <c:pt idx="4">
                  <c:v>16.203494062600001</c:v>
                </c:pt>
                <c:pt idx="5">
                  <c:v>16.630597477599999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25-4635-8C75-29AEF9ADCD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54590255"/>
        <c:axId val="1154590671"/>
      </c:barChart>
      <c:catAx>
        <c:axId val="1154590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4590671"/>
        <c:crosses val="autoZero"/>
        <c:auto val="1"/>
        <c:lblAlgn val="ctr"/>
        <c:lblOffset val="100"/>
        <c:noMultiLvlLbl val="0"/>
      </c:catAx>
      <c:valAx>
        <c:axId val="1154590671"/>
        <c:scaling>
          <c:orientation val="minMax"/>
        </c:scaling>
        <c:delete val="1"/>
        <c:axPos val="l"/>
        <c:numFmt formatCode="_(&quot;$&quot;* #,##0.00_);_(&quot;$&quot;* \(#,##0.00\);_(&quot;$&quot;* &quot;-&quot;??_);_(@_)" sourceLinked="1"/>
        <c:majorTickMark val="none"/>
        <c:minorTickMark val="none"/>
        <c:tickLblPos val="nextTo"/>
        <c:crossAx val="1154590255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4" y="0"/>
            <a:ext cx="2944283" cy="49657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786571E-7EAC-384A-82D3-3A1CD501F3BE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4" y="9433107"/>
            <a:ext cx="2944283" cy="49657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53FF861-3F37-CC4F-904D-0FC635E3F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14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829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4" y="1"/>
            <a:ext cx="2944283" cy="49829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88F701F-9CC7-449D-A017-ABBD09D68A7D}" type="datetimeFigureOut">
              <a:rPr lang="en-US"/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4" y="9433107"/>
            <a:ext cx="2944283" cy="49829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7BE661A-67F2-49E1-9D31-447F398F5CB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14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Cleaned up 2 volumes this quarter and little over 2 TB of data</a:t>
            </a:r>
          </a:p>
          <a:p>
            <a:endParaRPr lang="en-US" dirty="0"/>
          </a:p>
          <a:p>
            <a:r>
              <a:rPr lang="en-US" dirty="0"/>
              <a:t>S3 storage nearly tripled this quarter.. Its still only $4.32 but we should keep and eye on this either way.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BE661A-67F2-49E1-9D31-447F398F5C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11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Estimated Cost Saving realized from Clean up of 3 EBS Volumes $233 and $30 from the 2 Unattached Volumes.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BE661A-67F2-49E1-9D31-447F398F5C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56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BE661A-67F2-49E1-9D31-447F398F5C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65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BE661A-67F2-49E1-9D31-447F398F5C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98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Estimates are based on 730 hours of continuous running for 30 days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12 recommended smaller sizes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Open Sans"/>
              </a:rPr>
              <a:t> 1 recommend micro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13131"/>
              </a:solidFill>
              <a:effectLst/>
              <a:latin typeface="Open San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BE661A-67F2-49E1-9D31-447F398F5CB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7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Divider Slid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076740B-9CE1-47F6-AF56-843B6BC8EDAC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12618" y="449896"/>
            <a:ext cx="8181109" cy="3720322"/>
          </a:xfrm>
        </p:spPr>
        <p:txBody>
          <a:bodyPr/>
          <a:lstStyle/>
          <a:p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214E6518-E121-40EE-8152-8CC08694CB44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A78A5E-24B7-4E02-A553-8752380D2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9147" y="4298950"/>
            <a:ext cx="1725706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88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Blank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5736A3B-87B1-0449-A2EB-EA2C8F2DE8B8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E7B645E-C123-9F42-A62F-A651DAA8F4EE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88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ingl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3529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98" y="1122366"/>
            <a:ext cx="8102979" cy="33944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3D20F47-2D01-FF45-B8E3-D362994C5409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tx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AFFADBD-29DF-E548-B886-07F9F01D543F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493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ingle Column Side by S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676" y="411277"/>
            <a:ext cx="2557718" cy="4082125"/>
          </a:xfrm>
        </p:spPr>
        <p:txBody>
          <a:bodyPr anchor="ctr" anchorCtr="0">
            <a:noAutofit/>
          </a:bodyPr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2284" y="411273"/>
            <a:ext cx="4381493" cy="40821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3D20F47-2D01-FF45-B8E3-D362994C5409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tx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AFFADBD-29DF-E548-B886-07F9F01D543F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647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Doubl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665962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145"/>
            <a:ext cx="4038600" cy="25455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95145"/>
            <a:ext cx="4038600" cy="25455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F02E4F8-34E8-2B47-B799-0AF7846750C9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tx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936EE5A-1BFC-1347-AFD0-3EBD1068CF5A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91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3D20F47-2D01-FF45-B8E3-D362994C5409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tx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E65D342-0E69-3E4A-A39C-41BD577F0AD0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45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7299B9-EF14-4B42-8829-C79CCEE07ADE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tx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C613BEB-D818-644B-BE52-43BFCC263175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488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ingle Column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D717FD4-DD70-274F-ABC6-7984F3036CDF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A46739-6CC1-9F4A-B9D3-96AAB7C9CD19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31F3889-B1C6-E649-9F2D-B5A1AC164C7D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98" y="1122366"/>
            <a:ext cx="8102979" cy="3394472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7644B522-22A9-1F4C-941E-2D2A60A6644F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6521A0-DD35-0044-9A1A-1EEE4DAFA0DB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753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Double Column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F406FD83-3DBB-A044-8723-2951997923FB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CCD73A7-D118-E04F-BEA5-0FC68A563596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E25D5B8-73E4-194C-8356-B19231EF034B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665962"/>
          </a:xfrm>
        </p:spPr>
        <p:txBody>
          <a:bodyPr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145"/>
            <a:ext cx="4038600" cy="2545556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95145"/>
            <a:ext cx="4038600" cy="2545556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912DD8D3-D79D-524C-9FE8-3AE238EBA37F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DAD979-270B-1B40-B19B-FB8B26D26C92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202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Title Only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F4C387F1-706A-D546-8236-454524AD8001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0A02005-7AE1-8C4B-8B6D-DE71ABD3ACBD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AAE1F65-D007-F24D-ABE4-C72820555FDE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C5FCDFD-4528-7142-B54B-2EDFBBFCD2BE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76597B5-2C14-A047-8B81-700EC924D4AB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678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Blank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CC9606C-CF1C-214F-9289-E57C0D51AB04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84A256E-BAC7-BC41-A6F6-C13C0BCB7206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201EDDE-D69A-6747-8ECD-09999A227615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5736A3B-87B1-0449-A2EB-EA2C8F2DE8B8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E7B645E-C123-9F42-A62F-A651DAA8F4EE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41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 (Black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24DAAA-A9FE-2745-946C-C0FF8D0B77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2969" y="2184612"/>
            <a:ext cx="4059031" cy="936625"/>
          </a:xfrm>
        </p:spPr>
        <p:txBody>
          <a:bodyPr anchor="b" anchorCtr="0">
            <a:noAutofit/>
          </a:bodyPr>
          <a:lstStyle>
            <a:lvl1pPr marL="0" indent="0">
              <a:lnSpc>
                <a:spcPct val="80000"/>
              </a:lnSpc>
              <a:spcBef>
                <a:spcPts val="240"/>
              </a:spcBef>
              <a:buNone/>
              <a:defRPr sz="6000" b="1" i="0" cap="all" baseline="0">
                <a:solidFill>
                  <a:schemeClr val="accent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  <a:lvl2pPr marL="287338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2pPr>
            <a:lvl3pPr marL="7493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3pPr>
            <a:lvl4pPr marL="1146175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4pPr>
            <a:lvl5pPr marL="18288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5pPr>
          </a:lstStyle>
          <a:p>
            <a:pPr lvl="0"/>
            <a:r>
              <a:rPr lang="en-US"/>
              <a:t>AGENDA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004434-4572-F447-A54E-6C7048FFCF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2249" y="0"/>
            <a:ext cx="3233546" cy="5143500"/>
          </a:xfrm>
        </p:spPr>
        <p:txBody>
          <a:bodyPr anchor="ctr" anchorCtr="0">
            <a:noAutofit/>
          </a:bodyPr>
          <a:lstStyle>
            <a:lvl1pPr marL="233363" indent="-233363" algn="l">
              <a:lnSpc>
                <a:spcPct val="110000"/>
              </a:lnSpc>
              <a:buFont typeface="System Font Regular"/>
              <a:buChar char="+"/>
              <a:tabLst/>
              <a:defRPr sz="2000" b="0" i="0">
                <a:solidFill>
                  <a:schemeClr val="bg1"/>
                </a:solidFill>
                <a:latin typeface="Helvetica 57 Condensed" pitchFamily="2" charset="0"/>
              </a:defRPr>
            </a:lvl1pPr>
            <a:lvl2pPr marL="287338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2pPr>
            <a:lvl3pPr marL="7493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3pPr>
            <a:lvl4pPr marL="1146175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4pPr>
            <a:lvl5pPr marL="18288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861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Left Image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701677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114116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AE3362-8753-904A-9941-B4E291548CFC}"/>
              </a:ext>
            </a:extLst>
          </p:cNvPr>
          <p:cNvCxnSpPr>
            <a:cxnSpLocks/>
          </p:cNvCxnSpPr>
          <p:nvPr userDrawn="1"/>
        </p:nvCxnSpPr>
        <p:spPr>
          <a:xfrm>
            <a:off x="4114116" y="1589999"/>
            <a:ext cx="505097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116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292524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Left Imag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701677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114116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AE3362-8753-904A-9941-B4E291548CFC}"/>
              </a:ext>
            </a:extLst>
          </p:cNvPr>
          <p:cNvCxnSpPr>
            <a:cxnSpLocks/>
          </p:cNvCxnSpPr>
          <p:nvPr userDrawn="1"/>
        </p:nvCxnSpPr>
        <p:spPr>
          <a:xfrm>
            <a:off x="4114116" y="1589999"/>
            <a:ext cx="5050972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116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tx1"/>
                </a:solidFill>
              </a:defRPr>
            </a:lvl1pPr>
          </a:lstStyle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3673139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Left Image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439CA94-FE11-614D-9E01-4024139FB9F2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F6F70B-1659-A14C-B37D-722BF2309115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F42016-65B3-9148-B1FF-24B3C36F75DE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701677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114116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AE3362-8753-904A-9941-B4E291548CFC}"/>
              </a:ext>
            </a:extLst>
          </p:cNvPr>
          <p:cNvCxnSpPr>
            <a:cxnSpLocks/>
          </p:cNvCxnSpPr>
          <p:nvPr userDrawn="1"/>
        </p:nvCxnSpPr>
        <p:spPr>
          <a:xfrm>
            <a:off x="4114116" y="1589999"/>
            <a:ext cx="505097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116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2589060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Right Image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525486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22534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AE3362-8753-904A-9941-B4E291548CFC}"/>
              </a:ext>
            </a:extLst>
          </p:cNvPr>
          <p:cNvCxnSpPr>
            <a:cxnSpLocks/>
          </p:cNvCxnSpPr>
          <p:nvPr userDrawn="1"/>
        </p:nvCxnSpPr>
        <p:spPr>
          <a:xfrm>
            <a:off x="-44244" y="1589999"/>
            <a:ext cx="505097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34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1114007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Right Imag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525486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22534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AE3362-8753-904A-9941-B4E291548CFC}"/>
              </a:ext>
            </a:extLst>
          </p:cNvPr>
          <p:cNvCxnSpPr>
            <a:cxnSpLocks/>
          </p:cNvCxnSpPr>
          <p:nvPr userDrawn="1"/>
        </p:nvCxnSpPr>
        <p:spPr>
          <a:xfrm>
            <a:off x="-44244" y="1589999"/>
            <a:ext cx="5050972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34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tx1"/>
                </a:solidFill>
              </a:defRPr>
            </a:lvl1pPr>
          </a:lstStyle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1322443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Right Image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439CA94-FE11-614D-9E01-4024139FB9F2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F6F70B-1659-A14C-B37D-722BF2309115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F42016-65B3-9148-B1FF-24B3C36F75DE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646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endParaRPr lang="en-US" sz="30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736B126-F0FF-3C47-9324-51914F5447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25486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0C29CF99-6294-7B43-9269-1D8E32607B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2534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E6CC5FD-BAA6-5649-A0B2-17ED64E68728}"/>
              </a:ext>
            </a:extLst>
          </p:cNvPr>
          <p:cNvCxnSpPr>
            <a:cxnSpLocks/>
          </p:cNvCxnSpPr>
          <p:nvPr userDrawn="1"/>
        </p:nvCxnSpPr>
        <p:spPr>
          <a:xfrm>
            <a:off x="-44244" y="1589999"/>
            <a:ext cx="505097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17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F2D13D7E-6FCF-D642-A6AE-179414B7CE4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0980D6B3-E435-4E46-9B88-AD927CE1FB34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5A499AC-5A0F-8449-A6F2-0E14F33F8395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8046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26120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E493E-5B90-4F97-9D21-21C7DD49F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16A42-7082-4595-8ED7-23C607A0D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FABB0-C766-4439-A585-F56169E3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BDA4-422F-48B7-8139-9BE2866A4678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4A358-4853-448F-AD81-34DD9584A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A1A2D-09AE-457B-B094-F96B4681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131-8D28-47E1-80AD-66C822B34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5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24DAAA-A9FE-2745-946C-C0FF8D0B77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2969" y="2184612"/>
            <a:ext cx="4059031" cy="936625"/>
          </a:xfrm>
        </p:spPr>
        <p:txBody>
          <a:bodyPr anchor="b" anchorCtr="0">
            <a:noAutofit/>
          </a:bodyPr>
          <a:lstStyle>
            <a:lvl1pPr marL="0" indent="0">
              <a:lnSpc>
                <a:spcPct val="80000"/>
              </a:lnSpc>
              <a:spcBef>
                <a:spcPts val="240"/>
              </a:spcBef>
              <a:buNone/>
              <a:defRPr sz="6000" b="1" i="0" cap="all" baseline="0">
                <a:solidFill>
                  <a:schemeClr val="accent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  <a:lvl2pPr marL="287338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2pPr>
            <a:lvl3pPr marL="7493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3pPr>
            <a:lvl4pPr marL="1146175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4pPr>
            <a:lvl5pPr marL="18288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5pPr>
          </a:lstStyle>
          <a:p>
            <a:pPr lvl="0"/>
            <a:r>
              <a:rPr lang="en-US"/>
              <a:t>AGENDA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02763102-E5F9-1B47-9654-1362DAE6FA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2249" y="0"/>
            <a:ext cx="3233546" cy="5143500"/>
          </a:xfrm>
        </p:spPr>
        <p:txBody>
          <a:bodyPr anchor="ctr" anchorCtr="0">
            <a:noAutofit/>
          </a:bodyPr>
          <a:lstStyle>
            <a:lvl1pPr marL="233363" indent="-233363" algn="l">
              <a:lnSpc>
                <a:spcPct val="110000"/>
              </a:lnSpc>
              <a:buFont typeface="System Font Regular"/>
              <a:buChar char="+"/>
              <a:tabLst/>
              <a:defRPr sz="2000" b="0" i="0">
                <a:solidFill>
                  <a:schemeClr val="tx1"/>
                </a:solidFill>
                <a:latin typeface="Helvetica 57 Condensed" pitchFamily="2" charset="0"/>
              </a:defRPr>
            </a:lvl1pPr>
            <a:lvl2pPr marL="287338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2pPr>
            <a:lvl3pPr marL="7493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3pPr>
            <a:lvl4pPr marL="1146175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4pPr>
            <a:lvl5pPr marL="18288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32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Slid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5EE47A2-F786-E34B-A4B7-F4CA11D5C53C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34A1FE7-C766-E648-A18D-CD9744888AEA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116387A-9230-8740-BDBA-776D6ACA5F81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24DAAA-A9FE-2745-946C-C0FF8D0B77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2969" y="2184612"/>
            <a:ext cx="4059031" cy="936625"/>
          </a:xfrm>
        </p:spPr>
        <p:txBody>
          <a:bodyPr anchor="b" anchorCtr="0">
            <a:noAutofit/>
          </a:bodyPr>
          <a:lstStyle>
            <a:lvl1pPr marL="0" indent="0">
              <a:lnSpc>
                <a:spcPct val="80000"/>
              </a:lnSpc>
              <a:spcBef>
                <a:spcPts val="240"/>
              </a:spcBef>
              <a:buNone/>
              <a:defRPr sz="6000" b="1" i="0" cap="all" baseline="0">
                <a:solidFill>
                  <a:schemeClr val="bg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  <a:lvl2pPr marL="287338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2pPr>
            <a:lvl3pPr marL="7493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3pPr>
            <a:lvl4pPr marL="1146175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4pPr>
            <a:lvl5pPr marL="18288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5pPr>
          </a:lstStyle>
          <a:p>
            <a:pPr lvl="0"/>
            <a:r>
              <a:rPr lang="en-US"/>
              <a:t>AGENDA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02763102-E5F9-1B47-9654-1362DAE6FA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2249" y="0"/>
            <a:ext cx="3233546" cy="5143500"/>
          </a:xfrm>
        </p:spPr>
        <p:txBody>
          <a:bodyPr anchor="ctr" anchorCtr="0">
            <a:noAutofit/>
          </a:bodyPr>
          <a:lstStyle>
            <a:lvl1pPr marL="233363" indent="-233363" algn="l">
              <a:lnSpc>
                <a:spcPct val="110000"/>
              </a:lnSpc>
              <a:buClr>
                <a:schemeClr val="bg1"/>
              </a:buClr>
              <a:buFont typeface="System Font Regular"/>
              <a:buChar char="+"/>
              <a:tabLst/>
              <a:defRPr sz="2000" b="0" i="0">
                <a:solidFill>
                  <a:schemeClr val="bg1"/>
                </a:solidFill>
                <a:latin typeface="Helvetica 57 Condensed" pitchFamily="2" charset="0"/>
              </a:defRPr>
            </a:lvl1pPr>
            <a:lvl2pPr marL="287338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2pPr>
            <a:lvl3pPr marL="7493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3pPr>
            <a:lvl4pPr marL="1146175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4pPr>
            <a:lvl5pPr marL="18288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76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Divider Slide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461BE13-9689-3C4B-A869-B3C26DD9A0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66906" y="4239397"/>
            <a:ext cx="1410187" cy="45514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24DAAA-A9FE-2745-946C-C0FF8D0B77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67668" y="1897659"/>
            <a:ext cx="5808662" cy="936625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240"/>
              </a:spcBef>
              <a:buNone/>
              <a:defRPr sz="6000" b="1" i="0" cap="all" baseline="0">
                <a:solidFill>
                  <a:schemeClr val="accent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  <a:lvl2pPr marL="287338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2pPr>
            <a:lvl3pPr marL="7493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3pPr>
            <a:lvl4pPr marL="1146175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4pPr>
            <a:lvl5pPr marL="18288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5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9ECE550-A96C-3B47-834C-A394B8BA57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50206" y="2791636"/>
            <a:ext cx="5843587" cy="1308415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 b="0" i="0">
                <a:solidFill>
                  <a:schemeClr val="bg1"/>
                </a:solidFill>
                <a:latin typeface="Helvetica 57 Condensed" pitchFamily="2" charset="0"/>
              </a:defRPr>
            </a:lvl1pPr>
            <a:lvl2pPr marL="287338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2pPr>
            <a:lvl3pPr marL="7493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3pPr>
            <a:lvl4pPr marL="1146175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4pPr>
            <a:lvl5pPr marL="18288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325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Divider Slide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3709E17-D0CF-8C43-8B45-65D1FF9C4323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84C790E-7D61-CB40-B3B5-E00DD42C6918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72BCA9-2763-284A-B0B2-E89B46B437B2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24DAAA-A9FE-2745-946C-C0FF8D0B77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67668" y="1897659"/>
            <a:ext cx="5808662" cy="936625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240"/>
              </a:spcBef>
              <a:buNone/>
              <a:defRPr sz="6000" b="1" i="0" cap="all" baseline="0">
                <a:solidFill>
                  <a:schemeClr val="bg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  <a:lvl2pPr marL="287338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2pPr>
            <a:lvl3pPr marL="7493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3pPr>
            <a:lvl4pPr marL="1146175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4pPr>
            <a:lvl5pPr marL="18288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5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9ECE550-A96C-3B47-834C-A394B8BA57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50206" y="2791636"/>
            <a:ext cx="5843587" cy="1323163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 b="0" i="0">
                <a:solidFill>
                  <a:schemeClr val="bg1"/>
                </a:solidFill>
                <a:latin typeface="Helvetica 57 Condensed" pitchFamily="2" charset="0"/>
              </a:defRPr>
            </a:lvl1pPr>
            <a:lvl2pPr marL="287338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2pPr>
            <a:lvl3pPr marL="7493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3pPr>
            <a:lvl4pPr marL="1146175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4pPr>
            <a:lvl5pPr marL="18288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72CB1E-E803-584F-9744-D8306A2C94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6905" y="4239397"/>
            <a:ext cx="1410187" cy="45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1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ingle Column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98" y="1122366"/>
            <a:ext cx="8102979" cy="3394472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7644B522-22A9-1F4C-941E-2D2A60A6644F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6521A0-DD35-0044-9A1A-1EEE4DAFA0DB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59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Single Column Side by Side (White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676" y="411277"/>
            <a:ext cx="2557718" cy="4082125"/>
          </a:xfrm>
        </p:spPr>
        <p:txBody>
          <a:bodyPr anchor="ctr" anchorCtr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2284" y="411273"/>
            <a:ext cx="4381493" cy="408212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A9911479-B1A9-484E-8A28-1F685F8B698A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1B04D3-A9D2-1942-BA8B-63945EB8EA08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32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Title Only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C5FCDFD-4528-7142-B54B-2EDFBBFCD2BE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76597B5-2C14-A047-8B81-700EC924D4AB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74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113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718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80" r:id="rId2"/>
    <p:sldLayoutId id="2147483779" r:id="rId3"/>
    <p:sldLayoutId id="2147483781" r:id="rId4"/>
    <p:sldLayoutId id="2147483758" r:id="rId5"/>
    <p:sldLayoutId id="2147483759" r:id="rId6"/>
    <p:sldLayoutId id="2147483769" r:id="rId7"/>
    <p:sldLayoutId id="2147483778" r:id="rId8"/>
    <p:sldLayoutId id="2147483771" r:id="rId9"/>
    <p:sldLayoutId id="2147483772" r:id="rId10"/>
    <p:sldLayoutId id="2147483656" r:id="rId11"/>
    <p:sldLayoutId id="2147483777" r:id="rId12"/>
    <p:sldLayoutId id="2147483658" r:id="rId13"/>
    <p:sldLayoutId id="2147483756" r:id="rId14"/>
    <p:sldLayoutId id="2147483664" r:id="rId15"/>
    <p:sldLayoutId id="2147483773" r:id="rId16"/>
    <p:sldLayoutId id="2147483774" r:id="rId17"/>
    <p:sldLayoutId id="2147483775" r:id="rId18"/>
    <p:sldLayoutId id="2147483776" r:id="rId19"/>
    <p:sldLayoutId id="2147483761" r:id="rId20"/>
    <p:sldLayoutId id="2147483743" r:id="rId21"/>
    <p:sldLayoutId id="2147483742" r:id="rId22"/>
    <p:sldLayoutId id="2147483744" r:id="rId23"/>
    <p:sldLayoutId id="2147483747" r:id="rId24"/>
    <p:sldLayoutId id="2147483745" r:id="rId25"/>
    <p:sldLayoutId id="2147483748" r:id="rId26"/>
    <p:sldLayoutId id="2147483730" r:id="rId27"/>
    <p:sldLayoutId id="2147483782" r:id="rId28"/>
  </p:sldLayoutIdLst>
  <p:txStyles>
    <p:titleStyle>
      <a:lvl1pPr algn="l" defTabSz="457200" rtl="0" eaLnBrk="1" latinLnBrk="0" hangingPunct="1">
        <a:spcBef>
          <a:spcPct val="0"/>
        </a:spcBef>
        <a:buNone/>
        <a:defRPr sz="3000" b="1" i="0" kern="1200" cap="all" baseline="0">
          <a:solidFill>
            <a:schemeClr val="tx1"/>
          </a:solidFill>
          <a:latin typeface="Helvetica 77 Bold Condensed" panose="02000503000000020004" pitchFamily="2" charset="0"/>
          <a:ea typeface="Helvetica 77 Bold Condensed" panose="02000503000000020004" pitchFamily="2" charset="0"/>
          <a:cs typeface="Helvetica 77 Bold Condensed" panose="02000503000000020004" pitchFamily="2" charset="0"/>
        </a:defRPr>
      </a:lvl1pPr>
    </p:titleStyle>
    <p:bodyStyle>
      <a:lvl1pPr marL="173038" indent="-173038" algn="l" defTabSz="457200" rtl="0" eaLnBrk="1" latinLnBrk="0" hangingPunct="1">
        <a:spcBef>
          <a:spcPts val="1080"/>
        </a:spcBef>
        <a:buClr>
          <a:schemeClr val="accent1"/>
        </a:buClr>
        <a:buFont typeface="Arial"/>
        <a:buChar char="•"/>
        <a:tabLst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519113" indent="-231775" algn="l" defTabSz="457200" rtl="0" eaLnBrk="1" latinLnBrk="0" hangingPunct="1">
        <a:spcBef>
          <a:spcPts val="1080"/>
        </a:spcBef>
        <a:buFont typeface="Arial"/>
        <a:buChar char="–"/>
        <a:tabLst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2pPr>
      <a:lvl3pPr marL="971550" indent="-222250" algn="l" defTabSz="457200" rtl="0" eaLnBrk="1" latinLnBrk="0" hangingPunct="1">
        <a:spcBef>
          <a:spcPts val="1080"/>
        </a:spcBef>
        <a:buFont typeface="Arial"/>
        <a:buChar char="•"/>
        <a:tabLst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3pPr>
      <a:lvl4pPr marL="1433513" indent="-287338" algn="l" defTabSz="457200" rtl="0" eaLnBrk="1" latinLnBrk="0" hangingPunct="1">
        <a:spcBef>
          <a:spcPts val="1080"/>
        </a:spcBef>
        <a:buFont typeface="Arial"/>
        <a:buChar char="–"/>
        <a:tabLst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4pPr>
      <a:lvl5pPr marL="2057400" indent="-228600" algn="l" defTabSz="457200" rtl="0" eaLnBrk="1" latinLnBrk="0" hangingPunct="1">
        <a:spcBef>
          <a:spcPts val="108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04B06-B172-44D4-B3F8-0DB021091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311"/>
            <a:ext cx="9144000" cy="711333"/>
          </a:xfrm>
        </p:spPr>
        <p:txBody>
          <a:bodyPr/>
          <a:lstStyle/>
          <a:p>
            <a:pPr algn="ctr"/>
            <a:r>
              <a:rPr lang="en-US" dirty="0"/>
              <a:t>AWS INVENTORY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234E9-8AF2-45A2-B626-48B56D44E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643" y="1116794"/>
            <a:ext cx="5989628" cy="522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13 </a:t>
            </a:r>
            <a:r>
              <a:rPr lang="en-US" sz="2400" dirty="0"/>
              <a:t>EC2 Instances (Virtual servers) 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DDEBD75-5AF4-48EB-8933-095D2E947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4482" y="996521"/>
            <a:ext cx="744161" cy="74416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D210E72-885C-4D33-BA18-AAD54E4989C9}"/>
              </a:ext>
            </a:extLst>
          </p:cNvPr>
          <p:cNvSpPr txBox="1">
            <a:spLocks/>
          </p:cNvSpPr>
          <p:nvPr/>
        </p:nvSpPr>
        <p:spPr>
          <a:xfrm>
            <a:off x="1688643" y="2753589"/>
            <a:ext cx="6084793" cy="175729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3038" indent="-173038" algn="l" defTabSz="457200" rtl="0" eaLnBrk="1" latinLnBrk="0" hangingPunct="1">
              <a:spcBef>
                <a:spcPts val="1080"/>
              </a:spcBef>
              <a:buClr>
                <a:schemeClr val="accent1"/>
              </a:buClr>
              <a:buFont typeface="Arial"/>
              <a:buChar char="•"/>
              <a:tabLst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1pPr>
            <a:lvl2pPr marL="519113" indent="-231775" algn="l" defTabSz="457200" rtl="0" eaLnBrk="1" latinLnBrk="0" hangingPunct="1">
              <a:spcBef>
                <a:spcPts val="1080"/>
              </a:spcBef>
              <a:buFont typeface="Arial"/>
              <a:buChar char="–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2pPr>
            <a:lvl3pPr marL="971550" indent="-222250" algn="l" defTabSz="457200" rtl="0" eaLnBrk="1" latinLnBrk="0" hangingPunct="1">
              <a:spcBef>
                <a:spcPts val="1080"/>
              </a:spcBef>
              <a:buFont typeface="Arial"/>
              <a:buChar char="•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433513" indent="-287338" algn="l" defTabSz="457200" rtl="0" eaLnBrk="1" latinLnBrk="0" hangingPunct="1">
              <a:spcBef>
                <a:spcPts val="1080"/>
              </a:spcBef>
              <a:buFont typeface="Arial"/>
              <a:buChar char="–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ts val="108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/>
              <a:t>Other Services:</a:t>
            </a:r>
          </a:p>
          <a:p>
            <a:pPr lvl="1"/>
            <a:r>
              <a:rPr lang="en-US" b="1" dirty="0"/>
              <a:t>4 </a:t>
            </a:r>
            <a:r>
              <a:rPr lang="en-US" dirty="0"/>
              <a:t>S3 Buckets </a:t>
            </a:r>
            <a:r>
              <a:rPr lang="en-US" b="1" dirty="0"/>
              <a:t>@</a:t>
            </a:r>
            <a:r>
              <a:rPr lang="en-US" dirty="0"/>
              <a:t> </a:t>
            </a:r>
            <a:r>
              <a:rPr lang="en-US" b="1" dirty="0"/>
              <a:t>21.0 GB </a:t>
            </a:r>
            <a:r>
              <a:rPr lang="en-US" dirty="0"/>
              <a:t>(object storage for logs) </a:t>
            </a:r>
          </a:p>
          <a:p>
            <a:pPr lvl="1"/>
            <a:r>
              <a:rPr lang="en-US" b="1" dirty="0"/>
              <a:t>7</a:t>
            </a:r>
            <a:r>
              <a:rPr lang="en-US" dirty="0"/>
              <a:t> AWS Config (Logs state changes to resources)</a:t>
            </a:r>
          </a:p>
          <a:p>
            <a:pPr lvl="1"/>
            <a:r>
              <a:rPr lang="en-US" b="1" dirty="0"/>
              <a:t>7</a:t>
            </a:r>
            <a:r>
              <a:rPr lang="en-US" dirty="0"/>
              <a:t> CloudTrail (Logs AWS API Action calls across all regions)</a:t>
            </a:r>
          </a:p>
          <a:p>
            <a:pPr lvl="1"/>
            <a:r>
              <a:rPr lang="en-US" b="1" dirty="0"/>
              <a:t>1 </a:t>
            </a:r>
            <a:r>
              <a:rPr lang="en-US" dirty="0"/>
              <a:t>Key Management Service (Encrypts Logs) 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1C9A74-B9B0-42DF-9CBF-8151F1504237}"/>
              </a:ext>
            </a:extLst>
          </p:cNvPr>
          <p:cNvSpPr txBox="1">
            <a:spLocks/>
          </p:cNvSpPr>
          <p:nvPr/>
        </p:nvSpPr>
        <p:spPr>
          <a:xfrm>
            <a:off x="1761565" y="2003374"/>
            <a:ext cx="5800597" cy="5106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3038" indent="-173038" algn="l" defTabSz="457200" rtl="0" eaLnBrk="1" latinLnBrk="0" hangingPunct="1">
              <a:spcBef>
                <a:spcPts val="1080"/>
              </a:spcBef>
              <a:buClr>
                <a:schemeClr val="accent1"/>
              </a:buClr>
              <a:buFont typeface="Arial"/>
              <a:buChar char="•"/>
              <a:tabLst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1pPr>
            <a:lvl2pPr marL="519113" indent="-231775" algn="l" defTabSz="457200" rtl="0" eaLnBrk="1" latinLnBrk="0" hangingPunct="1">
              <a:spcBef>
                <a:spcPts val="1080"/>
              </a:spcBef>
              <a:buFont typeface="Arial"/>
              <a:buChar char="–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2pPr>
            <a:lvl3pPr marL="971550" indent="-222250" algn="l" defTabSz="457200" rtl="0" eaLnBrk="1" latinLnBrk="0" hangingPunct="1">
              <a:spcBef>
                <a:spcPts val="1080"/>
              </a:spcBef>
              <a:buFont typeface="Arial"/>
              <a:buChar char="•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433513" indent="-287338" algn="l" defTabSz="457200" rtl="0" eaLnBrk="1" latinLnBrk="0" hangingPunct="1">
              <a:spcBef>
                <a:spcPts val="1080"/>
              </a:spcBef>
              <a:buFont typeface="Arial"/>
              <a:buChar char="–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ts val="108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20 </a:t>
            </a:r>
            <a:r>
              <a:rPr lang="en-US" sz="2400" dirty="0"/>
              <a:t>EBS Volumes </a:t>
            </a:r>
            <a:r>
              <a:rPr lang="en-US" sz="2400" b="1" dirty="0"/>
              <a:t>@ 30 GB</a:t>
            </a:r>
            <a:r>
              <a:rPr lang="en-US" sz="2400" dirty="0"/>
              <a:t> (Block storage)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73383F9-A850-4C9B-8EE0-BF83CAA836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2300" y="1871077"/>
            <a:ext cx="642928" cy="64292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FFC4783D-C8B4-40C9-A8AA-3B0932DB43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02300" y="2710174"/>
            <a:ext cx="642929" cy="64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679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D3ADF-024D-4A10-9F38-FD3A6FE24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18317"/>
            <a:ext cx="7886699" cy="699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TOP COST REVIEW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719DEDC-3CBD-4C9D-9FD6-8492B0707A91}"/>
              </a:ext>
            </a:extLst>
          </p:cNvPr>
          <p:cNvGraphicFramePr>
            <a:graphicFrameLocks/>
          </p:cNvGraphicFramePr>
          <p:nvPr/>
        </p:nvGraphicFramePr>
        <p:xfrm>
          <a:off x="628650" y="1397850"/>
          <a:ext cx="7886699" cy="333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72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58226-65CA-C841-8B8A-18D7E43E2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33" y="289065"/>
            <a:ext cx="8143529" cy="460667"/>
          </a:xfrm>
        </p:spPr>
        <p:txBody>
          <a:bodyPr/>
          <a:lstStyle/>
          <a:p>
            <a:r>
              <a:rPr lang="en-US" dirty="0"/>
              <a:t>EC2 Right Sizing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8EB3-9ACB-4140-9B93-7B240A73B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17" y="661814"/>
            <a:ext cx="4917602" cy="40950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b="1" dirty="0"/>
              <a:t>30-day</a:t>
            </a:r>
            <a:r>
              <a:rPr lang="en-US" dirty="0"/>
              <a:t> usage report</a:t>
            </a:r>
          </a:p>
          <a:p>
            <a:r>
              <a:rPr lang="en-US" b="1" dirty="0"/>
              <a:t>8</a:t>
            </a:r>
            <a:r>
              <a:rPr lang="en-US" dirty="0"/>
              <a:t> smaller sizes recommendations</a:t>
            </a:r>
          </a:p>
          <a:p>
            <a:r>
              <a:rPr lang="en-US" dirty="0"/>
              <a:t>Estimated Current Hourly Cost: </a:t>
            </a:r>
            <a:r>
              <a:rPr lang="en-US" sz="2400" u="sng" dirty="0"/>
              <a:t>$2.11</a:t>
            </a:r>
            <a:endParaRPr lang="en-US" u="sng" dirty="0"/>
          </a:p>
          <a:p>
            <a:r>
              <a:rPr lang="en-US" dirty="0"/>
              <a:t>Estimated Projected Hourly Cost: </a:t>
            </a:r>
            <a:r>
              <a:rPr lang="en-US" sz="2400" u="sng" dirty="0"/>
              <a:t>$1.15</a:t>
            </a:r>
          </a:p>
          <a:p>
            <a:r>
              <a:rPr lang="en-US" u="sng" dirty="0"/>
              <a:t>Budget Estimate savings </a:t>
            </a:r>
            <a:r>
              <a:rPr lang="en-US" b="1" u="sng" dirty="0"/>
              <a:t>$700.80 per month. </a:t>
            </a:r>
          </a:p>
          <a:p>
            <a:r>
              <a:rPr lang="en-US" b="1" u="sng" dirty="0"/>
              <a:t>Risk</a:t>
            </a:r>
            <a:r>
              <a:rPr lang="en-US" dirty="0"/>
              <a:t>: Possible performance hits (spikes in CPU) and complexity of the upgrade. For example, ASA software is not compatible with upgrade instance type. Must be a case-by-case basis. </a:t>
            </a:r>
            <a:endParaRPr lang="en-US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681BAA-74A7-4914-8012-542898AC1BE9}"/>
              </a:ext>
            </a:extLst>
          </p:cNvPr>
          <p:cNvSpPr txBox="1"/>
          <p:nvPr/>
        </p:nvSpPr>
        <p:spPr>
          <a:xfrm>
            <a:off x="5602224" y="725090"/>
            <a:ext cx="32015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545B64"/>
                </a:solidFill>
                <a:effectLst/>
                <a:latin typeface="Amazon Ember"/>
              </a:rPr>
              <a:t>Discl</a:t>
            </a:r>
            <a:r>
              <a:rPr lang="en-US" dirty="0">
                <a:solidFill>
                  <a:srgbClr val="545B64"/>
                </a:solidFill>
                <a:latin typeface="Amazon Ember"/>
              </a:rPr>
              <a:t>aimer: </a:t>
            </a:r>
          </a:p>
          <a:p>
            <a:endParaRPr lang="en-US" b="0" i="1" dirty="0">
              <a:solidFill>
                <a:srgbClr val="545B64"/>
              </a:solidFill>
              <a:effectLst/>
              <a:latin typeface="Amazon Ember"/>
            </a:endParaRPr>
          </a:p>
          <a:p>
            <a:r>
              <a:rPr lang="en-US" i="1" dirty="0">
                <a:solidFill>
                  <a:srgbClr val="545B64"/>
                </a:solidFill>
                <a:latin typeface="Amazon Ember"/>
              </a:rPr>
              <a:t>Not a definitive estimate, uses 30 days of CloudCheckr data. Assumes Instance usage is 730hrs per month</a:t>
            </a:r>
            <a:endParaRPr lang="en-US" b="0" i="1" dirty="0">
              <a:solidFill>
                <a:srgbClr val="545B64"/>
              </a:solidFill>
              <a:effectLst/>
              <a:latin typeface="Amazon Ember"/>
            </a:endParaRPr>
          </a:p>
          <a:p>
            <a:endParaRPr lang="en-US" b="0" i="1" dirty="0">
              <a:solidFill>
                <a:srgbClr val="545B64"/>
              </a:solidFill>
              <a:effectLst/>
              <a:latin typeface="Amazon Ember"/>
            </a:endParaRPr>
          </a:p>
          <a:p>
            <a:r>
              <a:rPr lang="en-US" b="0" i="1" dirty="0">
                <a:solidFill>
                  <a:srgbClr val="545B64"/>
                </a:solidFill>
                <a:effectLst/>
                <a:latin typeface="Amazon Ember"/>
              </a:rPr>
              <a:t>The accuracy of your estimated savings may be impacted if your usage patterns change.</a:t>
            </a:r>
          </a:p>
          <a:p>
            <a:endParaRPr lang="en-US" i="1" dirty="0">
              <a:solidFill>
                <a:srgbClr val="545B64"/>
              </a:solidFill>
              <a:latin typeface="Amazon Ember"/>
            </a:endParaRPr>
          </a:p>
          <a:p>
            <a:r>
              <a:rPr lang="en-US" i="1" dirty="0">
                <a:solidFill>
                  <a:srgbClr val="545B64"/>
                </a:solidFill>
                <a:latin typeface="Amazon Ember"/>
              </a:rPr>
              <a:t>Biased toward performance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05497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EC49D-5EAF-41B2-8C2F-13A0900B6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ESTIMATED Monthly SAVING SUMMARY: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32B97-0D13-456E-A251-F9832EF99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95144"/>
            <a:ext cx="5521036" cy="3608473"/>
          </a:xfrm>
        </p:spPr>
        <p:txBody>
          <a:bodyPr>
            <a:normAutofit/>
          </a:bodyPr>
          <a:lstStyle/>
          <a:p>
            <a:r>
              <a:rPr lang="en-US" dirty="0"/>
              <a:t>EC2 Right Sizing: </a:t>
            </a:r>
            <a:r>
              <a:rPr lang="en-US" b="1" dirty="0"/>
              <a:t>$88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Total Estimated Monthly Savings</a:t>
            </a:r>
            <a:r>
              <a:rPr lang="en-US" sz="2400" b="1" u="sng" dirty="0"/>
              <a:t>: $88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 </a:t>
            </a:r>
            <a:r>
              <a:rPr lang="en-US" i="1" dirty="0"/>
              <a:t>Snapshot cleanup completed Jan 2022. Expected additional savings.  </a:t>
            </a:r>
          </a:p>
        </p:txBody>
      </p:sp>
      <p:pic>
        <p:nvPicPr>
          <p:cNvPr id="3074" name="Picture 2" descr="Discover the AWS Cost Management Tools Unit | Salesforce Trailhead">
            <a:extLst>
              <a:ext uri="{FF2B5EF4-FFF2-40B4-BE49-F238E27FC236}">
                <a16:creationId xmlns:a16="http://schemas.microsoft.com/office/drawing/2014/main" id="{E13B57F4-7C0C-43AC-B131-95086BCFC9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5248" r="5600" b="2915"/>
          <a:stretch/>
        </p:blipFill>
        <p:spPr bwMode="auto">
          <a:xfrm>
            <a:off x="5978236" y="1339702"/>
            <a:ext cx="1942214" cy="1992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13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601F27-D600-7F43-BC9B-063A338F65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6884" y="1912620"/>
            <a:ext cx="6010231" cy="110333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dirty="0"/>
              <a:t>Aws account cleanup</a:t>
            </a:r>
          </a:p>
        </p:txBody>
      </p:sp>
    </p:spTree>
    <p:extLst>
      <p:ext uri="{BB962C8B-B14F-4D97-AF65-F5344CB8AC3E}">
        <p14:creationId xmlns:p14="http://schemas.microsoft.com/office/powerpoint/2010/main" val="279176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446E1-4B2D-4A05-9808-68696A1A7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60" y="1564482"/>
            <a:ext cx="6490291" cy="1464469"/>
          </a:xfrm>
        </p:spPr>
        <p:txBody>
          <a:bodyPr>
            <a:normAutofit fontScale="85000" lnSpcReduction="10000"/>
          </a:bodyPr>
          <a:lstStyle/>
          <a:p>
            <a:pPr marL="0" indent="0">
              <a:buClr>
                <a:srgbClr val="92D050"/>
              </a:buClr>
              <a:buNone/>
            </a:pPr>
            <a:endParaRPr lang="en-US" sz="2600" dirty="0"/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ü"/>
            </a:pPr>
            <a:r>
              <a:rPr lang="en-US" sz="2600" dirty="0"/>
              <a:t>3 EBS Volumes attached to stopped Instances </a:t>
            </a:r>
            <a:endParaRPr lang="en-US" sz="2600" b="1" dirty="0"/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ü"/>
            </a:pPr>
            <a:r>
              <a:rPr lang="en-US" sz="2600" dirty="0"/>
              <a:t>2 Unattached Volumes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422D334-0C5F-477B-BBBB-3002BDC00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52" y="222684"/>
            <a:ext cx="8815402" cy="591047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 dirty="0"/>
              <a:t>EBS SNAPSHOT CLEAN UP </a:t>
            </a:r>
          </a:p>
        </p:txBody>
      </p:sp>
      <p:pic>
        <p:nvPicPr>
          <p:cNvPr id="2050" name="Picture 2" descr="Content, delivery, ebs, snapshot, storage icon - Free download">
            <a:extLst>
              <a:ext uri="{FF2B5EF4-FFF2-40B4-BE49-F238E27FC236}">
                <a16:creationId xmlns:a16="http://schemas.microsoft.com/office/drawing/2014/main" id="{2F074701-8F7E-48D2-8E90-B3697714A0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2" t="10264" r="12892" b="8956"/>
          <a:stretch/>
        </p:blipFill>
        <p:spPr bwMode="auto">
          <a:xfrm flipH="1">
            <a:off x="6372445" y="2041451"/>
            <a:ext cx="1651591" cy="171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0BFBDB-BDC2-448D-A98E-7C7D76E5792D}"/>
              </a:ext>
            </a:extLst>
          </p:cNvPr>
          <p:cNvSpPr txBox="1"/>
          <p:nvPr/>
        </p:nvSpPr>
        <p:spPr>
          <a:xfrm>
            <a:off x="564356" y="1083528"/>
            <a:ext cx="76578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7338" marR="0" lvl="1" indent="0" algn="l" defTabSz="457200" rtl="0" eaLnBrk="1" fontAlgn="auto" latinLnBrk="0" hangingPunct="1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yriad Pro"/>
                <a:ea typeface="+mn-ea"/>
              </a:rPr>
              <a:t>These Resources have been cleaned up from the Account.</a:t>
            </a:r>
          </a:p>
        </p:txBody>
      </p:sp>
    </p:spTree>
    <p:extLst>
      <p:ext uri="{BB962C8B-B14F-4D97-AF65-F5344CB8AC3E}">
        <p14:creationId xmlns:p14="http://schemas.microsoft.com/office/powerpoint/2010/main" val="192624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601F27-D600-7F43-BC9B-063A338F65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6884" y="1912620"/>
            <a:ext cx="6010231" cy="110333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dirty="0"/>
              <a:t>AWS SECURITY</a:t>
            </a:r>
          </a:p>
        </p:txBody>
      </p:sp>
    </p:spTree>
    <p:extLst>
      <p:ext uri="{BB962C8B-B14F-4D97-AF65-F5344CB8AC3E}">
        <p14:creationId xmlns:p14="http://schemas.microsoft.com/office/powerpoint/2010/main" val="3573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230A0BC-B083-47FA-8950-7818CC764FE5}"/>
              </a:ext>
            </a:extLst>
          </p:cNvPr>
          <p:cNvSpPr txBox="1">
            <a:spLocks/>
          </p:cNvSpPr>
          <p:nvPr/>
        </p:nvSpPr>
        <p:spPr>
          <a:xfrm>
            <a:off x="1" y="249390"/>
            <a:ext cx="9143999" cy="44261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pPr algn="ctr"/>
            <a:r>
              <a:rPr lang="en-US" sz="2800" dirty="0"/>
              <a:t>Security Checks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187416E-3AB4-44E4-8D8B-6E1FDE689F7F}"/>
              </a:ext>
            </a:extLst>
          </p:cNvPr>
          <p:cNvSpPr txBox="1">
            <a:spLocks/>
          </p:cNvSpPr>
          <p:nvPr/>
        </p:nvSpPr>
        <p:spPr>
          <a:xfrm>
            <a:off x="648050" y="856365"/>
            <a:ext cx="7017194" cy="343077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173038" indent="-173038" algn="l" defTabSz="457200" rtl="0" eaLnBrk="1" latinLnBrk="0" hangingPunct="1">
              <a:spcBef>
                <a:spcPts val="1080"/>
              </a:spcBef>
              <a:buClr>
                <a:schemeClr val="accent1"/>
              </a:buClr>
              <a:buFont typeface="Arial"/>
              <a:buChar char="•"/>
              <a:tabLst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1pPr>
            <a:lvl2pPr marL="519113" indent="-231775" algn="l" defTabSz="457200" rtl="0" eaLnBrk="1" latinLnBrk="0" hangingPunct="1">
              <a:spcBef>
                <a:spcPts val="1080"/>
              </a:spcBef>
              <a:buFont typeface="Arial"/>
              <a:buChar char="–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2pPr>
            <a:lvl3pPr marL="971550" indent="-222250" algn="l" defTabSz="457200" rtl="0" eaLnBrk="1" latinLnBrk="0" hangingPunct="1">
              <a:spcBef>
                <a:spcPts val="1080"/>
              </a:spcBef>
              <a:buFont typeface="Arial"/>
              <a:buChar char="•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433513" indent="-287338" algn="l" defTabSz="457200" rtl="0" eaLnBrk="1" latinLnBrk="0" hangingPunct="1">
              <a:spcBef>
                <a:spcPts val="1080"/>
              </a:spcBef>
              <a:buFont typeface="Arial"/>
              <a:buChar char="–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ts val="108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Currently have </a:t>
            </a:r>
            <a:r>
              <a:rPr lang="en-US" sz="2200" dirty="0">
                <a:solidFill>
                  <a:srgbClr val="FF0000"/>
                </a:solidFill>
              </a:rPr>
              <a:t>18</a:t>
            </a:r>
            <a:r>
              <a:rPr lang="en-US" sz="2200" dirty="0"/>
              <a:t> Security Groups</a:t>
            </a:r>
            <a:endParaRPr lang="en-US" sz="2200" dirty="0">
              <a:solidFill>
                <a:srgbClr val="FF0000"/>
              </a:solidFill>
            </a:endParaRPr>
          </a:p>
          <a:p>
            <a:r>
              <a:rPr lang="en-US" sz="2200" dirty="0"/>
              <a:t>EC2-VPC Security Groups</a:t>
            </a: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9 </a:t>
            </a:r>
            <a:r>
              <a:rPr lang="en-US" sz="2200" dirty="0"/>
              <a:t>Inbound Rules with Potentially Dangerous Ports Exposed</a:t>
            </a: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7 </a:t>
            </a:r>
            <a:r>
              <a:rPr lang="en-US" sz="2200" dirty="0"/>
              <a:t>Inbound Rules with Dangerous Ports Exposed</a:t>
            </a: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5</a:t>
            </a:r>
            <a:r>
              <a:rPr lang="en-US" sz="2200" dirty="0"/>
              <a:t> Inbound Rules Allowing Traffic From Broad IP Ranges</a:t>
            </a: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8</a:t>
            </a:r>
            <a:r>
              <a:rPr lang="en-US" sz="2200" dirty="0"/>
              <a:t> Outbound Rules Allowing Traffic To Broad IP Range</a:t>
            </a:r>
          </a:p>
          <a:p>
            <a:r>
              <a:rPr lang="en-US" sz="2200" dirty="0"/>
              <a:t>Recommendation: Perform an analysis of Security Group Rules and VPC flow logs: </a:t>
            </a:r>
          </a:p>
          <a:p>
            <a:pPr lvl="1"/>
            <a:r>
              <a:rPr lang="en-US" sz="2200" dirty="0"/>
              <a:t>Configure Ports (ex: 53, 22, 389, 443)</a:t>
            </a:r>
          </a:p>
          <a:p>
            <a:pPr lvl="1"/>
            <a:r>
              <a:rPr lang="en-US" sz="2200" dirty="0"/>
              <a:t>Configure IP addresses to allow or deny access to network resources</a:t>
            </a:r>
          </a:p>
          <a:p>
            <a:pPr lvl="1"/>
            <a:r>
              <a:rPr lang="en-US" sz="2200" dirty="0"/>
              <a:t>Look for overlap in rules</a:t>
            </a:r>
          </a:p>
          <a:p>
            <a:pPr lvl="1"/>
            <a:r>
              <a:rPr lang="en-US" sz="2200" dirty="0"/>
              <a:t>Determine what traffic uses what rules</a:t>
            </a:r>
          </a:p>
          <a:p>
            <a:pPr lvl="1"/>
            <a:r>
              <a:rPr lang="en-US" sz="2200" dirty="0"/>
              <a:t>Consolidate rules and eliminate ALLOW ALL (</a:t>
            </a:r>
            <a:r>
              <a:rPr lang="en-US" sz="2200" dirty="0">
                <a:solidFill>
                  <a:srgbClr val="FF0000"/>
                </a:solidFill>
              </a:rPr>
              <a:t>0.0.0.0/0</a:t>
            </a:r>
            <a:r>
              <a:rPr lang="en-US" sz="2200" dirty="0"/>
              <a:t>) </a:t>
            </a:r>
          </a:p>
          <a:p>
            <a:pPr lvl="1"/>
            <a:endParaRPr lang="en-US" sz="22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6" name="Picture 2" descr="Iam, management, copy, deployment icon - Free download">
            <a:extLst>
              <a:ext uri="{FF2B5EF4-FFF2-40B4-BE49-F238E27FC236}">
                <a16:creationId xmlns:a16="http://schemas.microsoft.com/office/drawing/2014/main" id="{A69CD951-0C0A-4245-A201-B7992416F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194" y="1396410"/>
            <a:ext cx="1646239" cy="206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018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230A0BC-B083-47FA-8950-7818CC764FE5}"/>
              </a:ext>
            </a:extLst>
          </p:cNvPr>
          <p:cNvSpPr txBox="1">
            <a:spLocks/>
          </p:cNvSpPr>
          <p:nvPr/>
        </p:nvSpPr>
        <p:spPr>
          <a:xfrm>
            <a:off x="1" y="249390"/>
            <a:ext cx="9143999" cy="44261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pPr algn="ctr"/>
            <a:r>
              <a:rPr lang="en-US" sz="2800" dirty="0"/>
              <a:t>Security Checks Contin..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187416E-3AB4-44E4-8D8B-6E1FDE689F7F}"/>
              </a:ext>
            </a:extLst>
          </p:cNvPr>
          <p:cNvSpPr txBox="1">
            <a:spLocks/>
          </p:cNvSpPr>
          <p:nvPr/>
        </p:nvSpPr>
        <p:spPr>
          <a:xfrm>
            <a:off x="640906" y="1020727"/>
            <a:ext cx="6865680" cy="3430770"/>
          </a:xfrm>
          <a:prstGeom prst="rect">
            <a:avLst/>
          </a:prstGeom>
        </p:spPr>
        <p:txBody>
          <a:bodyPr>
            <a:normAutofit/>
          </a:bodyPr>
          <a:lstStyle>
            <a:lvl1pPr marL="173038" indent="-173038" algn="l" defTabSz="457200" rtl="0" eaLnBrk="1" latinLnBrk="0" hangingPunct="1">
              <a:spcBef>
                <a:spcPts val="1080"/>
              </a:spcBef>
              <a:buClr>
                <a:schemeClr val="accent1"/>
              </a:buClr>
              <a:buFont typeface="Arial"/>
              <a:buChar char="•"/>
              <a:tabLst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1pPr>
            <a:lvl2pPr marL="519113" indent="-231775" algn="l" defTabSz="457200" rtl="0" eaLnBrk="1" latinLnBrk="0" hangingPunct="1">
              <a:spcBef>
                <a:spcPts val="1080"/>
              </a:spcBef>
              <a:buFont typeface="Arial"/>
              <a:buChar char="–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2pPr>
            <a:lvl3pPr marL="971550" indent="-222250" algn="l" defTabSz="457200" rtl="0" eaLnBrk="1" latinLnBrk="0" hangingPunct="1">
              <a:spcBef>
                <a:spcPts val="1080"/>
              </a:spcBef>
              <a:buFont typeface="Arial"/>
              <a:buChar char="•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433513" indent="-287338" algn="l" defTabSz="457200" rtl="0" eaLnBrk="1" latinLnBrk="0" hangingPunct="1">
              <a:spcBef>
                <a:spcPts val="1080"/>
              </a:spcBef>
              <a:buFont typeface="Arial"/>
              <a:buChar char="–"/>
              <a:tabLst/>
              <a:defRPr sz="18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ts val="108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VPCs Network ACLs Allowing Ingress from 0.0.0.0/0 to Administration Ports</a:t>
            </a:r>
          </a:p>
          <a:p>
            <a:r>
              <a:rPr lang="en-US" dirty="0"/>
              <a:t>Recommendation: Perform an analysis of VPCs Network ACLs Rules from all Regions: </a:t>
            </a:r>
          </a:p>
          <a:p>
            <a:pPr lvl="1"/>
            <a:r>
              <a:rPr lang="en-US" dirty="0"/>
              <a:t>Reconfigure Network ACLs Rules</a:t>
            </a:r>
          </a:p>
          <a:p>
            <a:pPr lvl="1"/>
            <a:r>
              <a:rPr lang="en-US" dirty="0"/>
              <a:t>Determine what traffic uses what rules</a:t>
            </a:r>
          </a:p>
          <a:p>
            <a:pPr lvl="1"/>
            <a:r>
              <a:rPr lang="en-US" dirty="0"/>
              <a:t>Eliminate ALLOW ALL (</a:t>
            </a:r>
            <a:r>
              <a:rPr lang="en-US" dirty="0">
                <a:solidFill>
                  <a:srgbClr val="FF0000"/>
                </a:solidFill>
              </a:rPr>
              <a:t>0.0.0.0/0</a:t>
            </a:r>
            <a:r>
              <a:rPr lang="en-US" dirty="0"/>
              <a:t>)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6" name="Picture 2" descr="Iam, management, copy, deployment icon - Free download">
            <a:extLst>
              <a:ext uri="{FF2B5EF4-FFF2-40B4-BE49-F238E27FC236}">
                <a16:creationId xmlns:a16="http://schemas.microsoft.com/office/drawing/2014/main" id="{A69CD951-0C0A-4245-A201-B7992416F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194" y="1396410"/>
            <a:ext cx="1646239" cy="206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442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601F27-D600-7F43-BC9B-063A338F65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6884" y="1555200"/>
            <a:ext cx="6010231" cy="177317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dirty="0"/>
              <a:t>AWS Cost Optimization</a:t>
            </a:r>
          </a:p>
        </p:txBody>
      </p:sp>
    </p:spTree>
    <p:extLst>
      <p:ext uri="{BB962C8B-B14F-4D97-AF65-F5344CB8AC3E}">
        <p14:creationId xmlns:p14="http://schemas.microsoft.com/office/powerpoint/2010/main" val="1281165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7DF70-A82E-4F0E-864A-E65073ACD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EBS SNAPSHOT Review &amp; CLEAN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23F66-30EF-4F33-B78C-E6A8EBBF0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798" y="971550"/>
            <a:ext cx="8276631" cy="35452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Currently have 2,913 snapshots for 31 Volumes</a:t>
            </a:r>
          </a:p>
          <a:p>
            <a:r>
              <a:rPr lang="en-US" dirty="0"/>
              <a:t>Ratio of over 90 snapshots per volume</a:t>
            </a:r>
          </a:p>
          <a:p>
            <a:r>
              <a:rPr lang="en-US" dirty="0"/>
              <a:t>Can save 20 to 30% </a:t>
            </a:r>
          </a:p>
          <a:p>
            <a:r>
              <a:rPr lang="en-US" dirty="0"/>
              <a:t>Backup Schedule review:</a:t>
            </a:r>
          </a:p>
          <a:p>
            <a:pPr lvl="1"/>
            <a:r>
              <a:rPr lang="en-US" dirty="0"/>
              <a:t>Current schedules (Recovery Points): </a:t>
            </a:r>
          </a:p>
          <a:p>
            <a:pPr marL="287338" lvl="1" indent="0">
              <a:buNone/>
            </a:pPr>
            <a:r>
              <a:rPr lang="en-US" dirty="0"/>
              <a:t>     Once every 4 hours (not in use), Once a day, Once a Month and Once a Year</a:t>
            </a:r>
          </a:p>
          <a:p>
            <a:pPr lvl="1"/>
            <a:r>
              <a:rPr lang="en-US" u="sng" dirty="0"/>
              <a:t>Generations to keep</a:t>
            </a:r>
            <a:r>
              <a:rPr lang="en-US" dirty="0"/>
              <a:t>?</a:t>
            </a:r>
          </a:p>
          <a:p>
            <a:r>
              <a:rPr lang="en-US" dirty="0"/>
              <a:t>Delete older snapshots</a:t>
            </a:r>
          </a:p>
        </p:txBody>
      </p:sp>
      <p:pic>
        <p:nvPicPr>
          <p:cNvPr id="4" name="Picture 2" descr="Content, delivery, ebs, snapshot, storage icon - Free download">
            <a:extLst>
              <a:ext uri="{FF2B5EF4-FFF2-40B4-BE49-F238E27FC236}">
                <a16:creationId xmlns:a16="http://schemas.microsoft.com/office/drawing/2014/main" id="{D803B72B-F922-4080-90A2-7B659CEF2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39086" y="871941"/>
            <a:ext cx="2123514" cy="212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23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2F48-FD02-440A-A349-E4B1C1F8B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18317"/>
            <a:ext cx="7886699" cy="699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COST SAVINGS 4Q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1BB37F9-0221-4C20-892E-2E3AC442443E}"/>
              </a:ext>
            </a:extLst>
          </p:cNvPr>
          <p:cNvGraphicFramePr>
            <a:graphicFrameLocks/>
          </p:cNvGraphicFramePr>
          <p:nvPr/>
        </p:nvGraphicFramePr>
        <p:xfrm>
          <a:off x="628650" y="1150144"/>
          <a:ext cx="7886699" cy="3578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97335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RED-RIVER">
      <a:dk1>
        <a:srgbClr val="000000"/>
      </a:dk1>
      <a:lt1>
        <a:srgbClr val="FFFFFF"/>
      </a:lt1>
      <a:dk2>
        <a:srgbClr val="414141"/>
      </a:dk2>
      <a:lt2>
        <a:srgbClr val="E7E6E6"/>
      </a:lt2>
      <a:accent1>
        <a:srgbClr val="A8343A"/>
      </a:accent1>
      <a:accent2>
        <a:srgbClr val="000000"/>
      </a:accent2>
      <a:accent3>
        <a:srgbClr val="3C3C3C"/>
      </a:accent3>
      <a:accent4>
        <a:srgbClr val="646464"/>
      </a:accent4>
      <a:accent5>
        <a:srgbClr val="969696"/>
      </a:accent5>
      <a:accent6>
        <a:srgbClr val="C8C8C8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8f9223f-b113-446a-88b8-17629c9a741a">
      <UserInfo>
        <DisplayName>Norma Barreda</DisplayName>
        <AccountId>1214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E595E5BBB8B47AC9F812361CC33F9" ma:contentTypeVersion="6" ma:contentTypeDescription="Create a new document." ma:contentTypeScope="" ma:versionID="36fc05543659d7545cabe3b3386c9cfb">
  <xsd:schema xmlns:xsd="http://www.w3.org/2001/XMLSchema" xmlns:xs="http://www.w3.org/2001/XMLSchema" xmlns:p="http://schemas.microsoft.com/office/2006/metadata/properties" xmlns:ns2="de52675f-d6c6-4911-960e-fa84f6f8fa72" xmlns:ns3="f8f9223f-b113-446a-88b8-17629c9a741a" targetNamespace="http://schemas.microsoft.com/office/2006/metadata/properties" ma:root="true" ma:fieldsID="04c93c033378698c850a29062a5114b0" ns2:_="" ns3:_="">
    <xsd:import namespace="de52675f-d6c6-4911-960e-fa84f6f8fa72"/>
    <xsd:import namespace="f8f9223f-b113-446a-88b8-17629c9a74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52675f-d6c6-4911-960e-fa84f6f8fa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f9223f-b113-446a-88b8-17629c9a74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F796AB-730B-453C-BE86-140D40B44751}">
  <ds:schemaRefs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1f57882d-a992-4751-a6e1-4b2da30a4a7b"/>
    <ds:schemaRef ds:uri="http://schemas.microsoft.com/sharepoint/v3"/>
    <ds:schemaRef ds:uri="http://schemas.microsoft.com/office/2006/metadata/properties"/>
    <ds:schemaRef ds:uri="f8f9223f-b113-446a-88b8-17629c9a741a"/>
  </ds:schemaRefs>
</ds:datastoreItem>
</file>

<file path=customXml/itemProps2.xml><?xml version="1.0" encoding="utf-8"?>
<ds:datastoreItem xmlns:ds="http://schemas.openxmlformats.org/officeDocument/2006/customXml" ds:itemID="{9DF24104-8826-4E56-A059-5BB71AF51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52675f-d6c6-4911-960e-fa84f6f8fa72"/>
    <ds:schemaRef ds:uri="f8f9223f-b113-446a-88b8-17629c9a74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09EFBB-AE88-4180-BF5E-5A5648CAF8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10309</TotalTime>
  <Words>538</Words>
  <Application>Microsoft Office PowerPoint</Application>
  <PresentationFormat>On-screen Show (16:9)</PresentationFormat>
  <Paragraphs>95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Amazon Ember</vt:lpstr>
      <vt:lpstr>Arial</vt:lpstr>
      <vt:lpstr>Calibri</vt:lpstr>
      <vt:lpstr>Helvetica 57 Condensed</vt:lpstr>
      <vt:lpstr>Helvetica 77 Bold Condensed</vt:lpstr>
      <vt:lpstr>Myriad Pro</vt:lpstr>
      <vt:lpstr>Open Sans</vt:lpstr>
      <vt:lpstr>System Font Regular</vt:lpstr>
      <vt:lpstr>Wingdings</vt:lpstr>
      <vt:lpstr>1_Office Theme</vt:lpstr>
      <vt:lpstr>AWS INVENTORY SUMMARY</vt:lpstr>
      <vt:lpstr>PowerPoint Presentation</vt:lpstr>
      <vt:lpstr>EBS SNAPSHOT CLEAN UP </vt:lpstr>
      <vt:lpstr>PowerPoint Presentation</vt:lpstr>
      <vt:lpstr>PowerPoint Presentation</vt:lpstr>
      <vt:lpstr>PowerPoint Presentation</vt:lpstr>
      <vt:lpstr>PowerPoint Presentation</vt:lpstr>
      <vt:lpstr>EBS SNAPSHOT Review &amp; CLEAN UP</vt:lpstr>
      <vt:lpstr>COST SAVINGS 4Q</vt:lpstr>
      <vt:lpstr>TOP COST REVIEW</vt:lpstr>
      <vt:lpstr>EC2 Right Sizing</vt:lpstr>
      <vt:lpstr>ESTIMATED Monthly SAVING SUMMARY: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Power Point</dc:title>
  <dc:creator>Edward Levens</dc:creator>
  <cp:keywords>Powerpoint
template
collateral
PPT
PPTX
Presentation
Preso</cp:keywords>
  <cp:lastModifiedBy>Lorenzo Mateo</cp:lastModifiedBy>
  <cp:revision>79</cp:revision>
  <cp:lastPrinted>2017-07-17T15:11:02Z</cp:lastPrinted>
  <dcterms:created xsi:type="dcterms:W3CDTF">2015-06-05T14:17:48Z</dcterms:created>
  <dcterms:modified xsi:type="dcterms:W3CDTF">2022-01-27T13:52:18Z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0x0101007CFE595E5BBB8B47AC9F812361CC33F9</vt:lpwstr>
  </property>
  <property fmtid="{D5CDD505-2E9C-101B-9397-08002B2CF9AE}" pid="3" name="AuthorIds_UIVersion_512">
    <vt:lpwstr>76</vt:lpwstr>
  </property>
  <property fmtid="{D5CDD505-2E9C-101B-9397-08002B2CF9AE}" pid="4" name="Marketing Tags">
    <vt:lpwstr/>
  </property>
  <property fmtid="{D5CDD505-2E9C-101B-9397-08002B2CF9AE}" pid="5" name="AuthorIds_UIVersion_2048">
    <vt:lpwstr>76,20</vt:lpwstr>
  </property>
  <property fmtid="{D5CDD505-2E9C-101B-9397-08002B2CF9AE}" pid="6" name="o098d03d101d4a10ae266457e5247630">
    <vt:lpwstr/>
  </property>
  <property fmtid="{D5CDD505-2E9C-101B-9397-08002B2CF9AE}" pid="7" name="SharedWithUsers">
    <vt:lpwstr>1214;#Norma Barreda</vt:lpwstr>
  </property>
</Properties>
</file>